
<file path=[Content_Types].xml><?xml version="1.0" encoding="utf-8"?>
<Types xmlns="http://schemas.openxmlformats.org/package/2006/content-types">
  <Default Extension="fntdata" ContentType="application/x-fontdata"/>
  <Default Extension="xml" ContentType="application/xml"/>
  <Default Extension="rels" ContentType="application/vnd.openxmlformats-package.relationships+xml"/>
  <Default Extension="jpeg" ContentType="image/jpeg"/>
  <Default Extension="jpg" ContentType="image/jpg"/>
  <Default Extension="svg" ContentType="image/svg+xml"/>
  <Default Extension="png" ContentType="image/png"/>
  <Default Extension="gif" ContentType="image/gif"/>
  <Default Extension="m4v" ContentType="video/mp4"/>
  <Default Extension="mp4" ContentType="video/mp4"/>
  <Default Extension="vml" ContentType="application/vnd.openxmlformats-officedocument.vmlDrawing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notesMasters/notesMaster1.xml" ContentType="application/vnd.openxmlformats-officedocument.presentationml.notesMaster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Masters/slideMaster2.xml" ContentType="application/vnd.openxmlformats-officedocument.presentationml.slideMaster+xml"/>
  <Override PartName="/ppt/slides/slide2.xml" ContentType="application/vnd.openxmlformats-officedocument.presentationml.slide+xml"/>
  <Override PartName="/ppt/slideMasters/slideMaster3.xml" ContentType="application/vnd.openxmlformats-officedocument.presentationml.slideMaster+xml"/>
  <Override PartName="/ppt/slides/slide3.xml" ContentType="application/vnd.openxmlformats-officedocument.presentationml.slide+xml"/>
  <Override PartName="/ppt/slideMasters/slideMaster4.xml" ContentType="application/vnd.openxmlformats-officedocument.presentationml.slideMaster+xml"/>
  <Override PartName="/ppt/slides/slide4.xml" ContentType="application/vnd.openxmlformats-officedocument.presentationml.slide+xml"/>
  <Override PartName="/ppt/slideMasters/slideMaster5.xml" ContentType="application/vnd.openxmlformats-officedocument.presentationml.slideMaster+xml"/>
  <Override PartName="/ppt/slides/slide5.xml" ContentType="application/vnd.openxmlformats-officedocument.presentationml.slide+xml"/>
  <Override PartName="/ppt/slideMasters/slideMaster6.xml" ContentType="application/vnd.openxmlformats-officedocument.presentationml.slideMaster+xml"/>
  <Override PartName="/ppt/slides/slide6.xml" ContentType="application/vnd.openxmlformats-officedocument.presentationml.slide+xml"/>
  <Override PartName="/ppt/slideMasters/slideMaster7.xml" ContentType="application/vnd.openxmlformats-officedocument.presentationml.slideMaster+xml"/>
  <Override PartName="/ppt/slides/slide7.xml" ContentType="application/vnd.openxmlformats-officedocument.presentationml.slide+xml"/>
  <Override PartName="/ppt/slideMasters/slideMaster8.xml" ContentType="application/vnd.openxmlformats-officedocument.presentationml.slideMaster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
		<Relationship Id="rId1" Type="http://schemas.openxmlformats.org/officeDocument/2006/relationships/extended-properties" Target="docProps/app.xml"/>
		<Relationship Id="rId2" Type="http://schemas.openxmlformats.org/package/2006/relationships/metadata/core-properties" Target="docProps/core.xml"/>
		<Relationship Id="rId3" Type="http://schemas.openxmlformats.org/officeDocument/2006/relationships/officeDocument" Target="ppt/presentation.xml"/>
		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</p:sldIdLst>
  <p:notesMasterIdLst>
    <p:notesMasterId r:id="rId10"/>
  </p:notesMasterIdLst>
  <p:sldSz cx="14630400" cy="8229600"/>
  <p:notesSz cx="8229600" cy="14630400"/>
  <p:embeddedFontLst>
    <p:embeddedFont>
      <p:font typeface="Roboto Slab"/>
      <p:regular r:id="rId15"/>
    </p:embeddedFont>
    <p:embeddedFont>
      <p:font typeface="Roboto Slab"/>
      <p:regular r:id="rId16"/>
    </p:embeddedFont>
    <p:embeddedFont>
      <p:font typeface="Roboto"/>
      <p:regular r:id="rId17"/>
    </p:embeddedFont>
    <p:embeddedFont>
      <p:font typeface="Roboto"/>
      <p:regular r:id="rId18"/>
    </p:embeddedFont>
    <p:embeddedFont>
      <p:font typeface="Roboto"/>
      <p:regular r:id="rId19"/>
    </p:embeddedFont>
    <p:embeddedFont>
      <p:font typeface="Roboto"/>
      <p:regular r:id="rId20"/>
    </p:embeddedFont>
  </p:embeddedFon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/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11"/>
    <p:restoredTop sz="94610"/>
  </p:normalViewPr>
  <p:slideViewPr>
    <p:cSldViewPr snapToGrid="0" snapToObjects="1">
      <p:cViewPr varScale="1">
        <p:scale>
          <a:sx n="136" d="100"/>
          <a:sy n="136" d="100"/>
        </p:scale>
        <p:origin x="216" y="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notesMaster" Target="notesMasters/notesMaster1.xml"/><Relationship Id="rId11" Type="http://schemas.openxmlformats.org/officeDocument/2006/relationships/presProps" Target="presProps.xml"/><Relationship Id="rId12" Type="http://schemas.openxmlformats.org/officeDocument/2006/relationships/viewProps" Target="viewProps.xml"/><Relationship Id="rId13" Type="http://schemas.openxmlformats.org/officeDocument/2006/relationships/theme" Target="theme/theme1.xml"/><Relationship Id="rId14" Type="http://schemas.openxmlformats.org/officeDocument/2006/relationships/tableStyles" Target="tableStyles.xml"/><Relationship Id="rId15" Type="http://schemas.openxmlformats.org/officeDocument/2006/relationships/font" Target="fonts/font1.fntdata"/><Relationship Id="rId16" Type="http://schemas.openxmlformats.org/officeDocument/2006/relationships/font" Target="fonts/font2.fntdata"/><Relationship Id="rId17" Type="http://schemas.openxmlformats.org/officeDocument/2006/relationships/font" Target="fonts/font3.fntdata"/><Relationship Id="rId18" Type="http://schemas.openxmlformats.org/officeDocument/2006/relationships/font" Target="fonts/font4.fntdata"/><Relationship Id="rId19" Type="http://schemas.openxmlformats.org/officeDocument/2006/relationships/font" Target="fonts/font5.fntdata"/><Relationship Id="rId20" Type="http://schemas.openxmlformats.org/officeDocument/2006/relationships/font" Target="fonts/font6.fntdata"/></Relationships>
</file>

<file path=ppt/media/>
</file>

<file path=ppt/media/image-1-1.png>
</file>

<file path=ppt/media/image-1-2.png>
</file>

<file path=ppt/media/image-2-1.png>
</file>

<file path=ppt/media/image-3-1.png>
</file>

<file path=ppt/media/image-3-2.png>
</file>

<file path=ppt/media/image-3-3.png>
</file>

<file path=ppt/media/image-4-1.png>
</file>

<file path=ppt/media/image-5-1.png>
</file>

<file path=ppt/media/image-5-2.png>
</file>

<file path=ppt/media/image-5-3.png>
</file>

<file path=ppt/media/image-6-1.png>
</file>

<file path=ppt/media/image-6-2.png>
</file>

<file path=ppt/media/image-6-3.png>
</file>

<file path=ppt/media/image-6-4.png>
</file>

<file path=ppt/media/image-7-1.png>
</file>

<file path=ppt/media/image-8-1.png>
</file>

<file path=ppt/notesMasters/_rels/notesMaster1.xml.rels><?xml version="1.0" encoding="UTF-8" standalone="yes"?>
<Relationships xmlns="http://schemas.openxmlformats.org/package/2006/relationships">
		<Relationship Id="rId1" Type="http://schemas.openxmlformats.org/officeDocument/2006/relationships/theme" Target="../theme/theme1.xml"/>
		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282F153-3F37-0F45-9E97-73ACFA13230C}" type="datetimeFigureOut">
              <a:rPr lang="en-US"/>
              <a:t>7/23/19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CE5E9CC1-C706-0F49-92D6-E571CC5EEA8F}" type="slidenum">
              <a:rPr lang="en-US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1.xml"/>
		</Relationships>
</file>

<file path=ppt/notesSlides/_rels/notesSlide2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2.xml"/>
		</Relationships>
</file>

<file path=ppt/notesSlides/_rels/notesSlide3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3.xml"/>
		</Relationships>
</file>

<file path=ppt/notesSlides/_rels/notesSlide4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4.xml"/>
		</Relationships>
</file>

<file path=ppt/notesSlides/_rels/notesSlide5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5.xml"/>
		</Relationships>
</file>

<file path=ppt/notesSlides/_rels/notesSlide6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6.xml"/>
		</Relationships>
</file>

<file path=ppt/notesSlides/_rels/notesSlide7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7.xml"/>
		</Relationships>
</file>

<file path=ppt/notesSlides/_rels/notesSlide8.xml.rels><?xml version="1.0" encoding="UTF-8" standalone="yes"?>
		<Relationships xmlns="http://schemas.openxmlformats.org/package/2006/relationships">
			<Relationship Id="rId1" Type="http://schemas.openxmlformats.org/officeDocument/2006/relationships/notesMaster" Target="../notesMasters/notesMaster1.xml"/>
			<Relationship Id="rId2" Type="http://schemas.openxmlformats.org/officeDocument/2006/relationships/slide" Target="../slides/slide8.xml"/>
		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/>
            </a: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7021451-1387-4CA6-816F-3879F97B5CBC}" type="slidenum">
              <a:rPr lang="en-US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408699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DEFAULT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1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2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3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4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5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6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7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lide 8 mast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0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EDF1F8"/>
          </a:solidFill>
          <a:ln/>
        </p:spPr>
      </p:sp>
      <p:sp>
        <p:nvSpPr>
          <p:cNvPr id="3" name="Shape 1"/>
          <p:cNvSpPr/>
          <p:nvPr/>
        </p:nvSpPr>
        <p:spPr>
          <a:xfrm>
            <a:off x="0" y="0"/>
            <a:ext cx="14630400" cy="8229600"/>
          </a:xfrm>
          <a:prstGeom prst="rect">
            <a:avLst/>
          </a:prstGeom>
          <a:solidFill>
            <a:srgbClr val="FBFCFE"/>
          </a:solidFill>
          <a:ln/>
        </p:spPr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</p:sldLayoutIdLst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-1-1.png"/><Relationship Id="rId2" Type="http://schemas.openxmlformats.org/officeDocument/2006/relationships/image" Target="../media/image-1-2.png"/><Relationship Id="rId3" Type="http://schemas.openxmlformats.org/officeDocument/2006/relationships/slideLayout" Target="../slideLayouts/slideLayout2.xml"/><Relationship Id="rId4" Type="http://schemas.openxmlformats.org/officeDocument/2006/relationships/notesSlide" Target="../notesSlides/notesSlide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image" Target="../media/image-2-1.png"/><Relationship Id="rId2" Type="http://schemas.openxmlformats.org/officeDocument/2006/relationships/slideLayout" Target="../slideLayouts/slideLayout3.xml"/><Relationship Id="rId3" Type="http://schemas.openxmlformats.org/officeDocument/2006/relationships/notesSlide" Target="../notesSlides/notesSlide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image" Target="../media/image-3-1.png"/><Relationship Id="rId2" Type="http://schemas.openxmlformats.org/officeDocument/2006/relationships/image" Target="../media/image-3-2.png"/><Relationship Id="rId3" Type="http://schemas.openxmlformats.org/officeDocument/2006/relationships/image" Target="../media/image-3-3.png"/><Relationship Id="rId4" Type="http://schemas.openxmlformats.org/officeDocument/2006/relationships/slideLayout" Target="../slideLayouts/slideLayout4.xml"/><Relationship Id="rId5" Type="http://schemas.openxmlformats.org/officeDocument/2006/relationships/notesSlide" Target="../notesSlides/notesSlide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image" Target="../media/image-4-1.png"/><Relationship Id="rId2" Type="http://schemas.openxmlformats.org/officeDocument/2006/relationships/slideLayout" Target="../slideLayouts/slideLayout5.xml"/><Relationship Id="rId3" Type="http://schemas.openxmlformats.org/officeDocument/2006/relationships/notesSlide" Target="../notesSlides/notesSlide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image" Target="../media/image-5-1.png"/><Relationship Id="rId2" Type="http://schemas.openxmlformats.org/officeDocument/2006/relationships/image" Target="../media/image-5-2.png"/><Relationship Id="rId3" Type="http://schemas.openxmlformats.org/officeDocument/2006/relationships/image" Target="../media/image-5-3.png"/><Relationship Id="rId4" Type="http://schemas.openxmlformats.org/officeDocument/2006/relationships/slideLayout" Target="../slideLayouts/slideLayout6.xml"/><Relationship Id="rId5" Type="http://schemas.openxmlformats.org/officeDocument/2006/relationships/notesSlide" Target="../notesSlides/notesSlide5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image" Target="../media/image-6-1.png"/><Relationship Id="rId2" Type="http://schemas.openxmlformats.org/officeDocument/2006/relationships/image" Target="../media/image-6-2.png"/><Relationship Id="rId3" Type="http://schemas.openxmlformats.org/officeDocument/2006/relationships/image" Target="../media/image-6-3.png"/><Relationship Id="rId4" Type="http://schemas.openxmlformats.org/officeDocument/2006/relationships/image" Target="../media/image-6-4.png"/><Relationship Id="rId5" Type="http://schemas.openxmlformats.org/officeDocument/2006/relationships/slideLayout" Target="../slideLayouts/slideLayout7.xml"/><Relationship Id="rId6" Type="http://schemas.openxmlformats.org/officeDocument/2006/relationships/notesSlide" Target="../notesSlides/notesSlide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image" Target="../media/image-7-1.png"/><Relationship Id="rId2" Type="http://schemas.openxmlformats.org/officeDocument/2006/relationships/slideLayout" Target="../slideLayouts/slideLayout8.xml"/><Relationship Id="rId3" Type="http://schemas.openxmlformats.org/officeDocument/2006/relationships/notesSlide" Target="../notesSlides/notesSlide7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image" Target="../media/image-8-1.png"/><Relationship Id="rId2" Type="http://schemas.openxmlformats.org/officeDocument/2006/relationships/slideLayout" Target="../slideLayouts/slideLayout9.xml"/><Relationship Id="rId3" Type="http://schemas.openxmlformats.org/officeDocument/2006/relationships/notesSlide" Target="../notesSlides/notesSlide8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585204"/>
            <a:ext cx="7556421" cy="978218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7700"/>
              </a:lnSpc>
              <a:buNone/>
            </a:pPr>
            <a:r>
              <a:rPr lang="en-US" sz="61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 개요</a:t>
            </a:r>
            <a:endParaRPr lang="en-US" sz="6150" dirty="0"/>
          </a:p>
        </p:txBody>
      </p:sp>
      <p:sp>
        <p:nvSpPr>
          <p:cNvPr id="4" name="Text 1"/>
          <p:cNvSpPr/>
          <p:nvPr/>
        </p:nvSpPr>
        <p:spPr>
          <a:xfrm>
            <a:off x="6280190" y="3903583"/>
            <a:ext cx="7556421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JavaScript 런타임 환경으로, 서버 측 애플리케이션 개발에 널리 사용되는 오픈 소스 기술입니다. 비동기 이벤트 기반 모델과 단일 스레드 아키텍처를 활용하여 확장성 높은 네트워크 애플리케이션을 구축할 수 있습니다.</a:t>
            </a:r>
            <a:endParaRPr lang="en-US" sz="1750" dirty="0"/>
          </a:p>
        </p:txBody>
      </p:sp>
      <p:sp>
        <p:nvSpPr>
          <p:cNvPr id="5" name="Shape 2"/>
          <p:cNvSpPr/>
          <p:nvPr/>
        </p:nvSpPr>
        <p:spPr>
          <a:xfrm>
            <a:off x="6280190" y="5264348"/>
            <a:ext cx="362903" cy="362903"/>
          </a:xfrm>
          <a:prstGeom prst="roundRect">
            <a:avLst>
              <a:gd name="adj" fmla="val 25194296"/>
            </a:avLst>
          </a:prstGeom>
          <a:noFill/>
          <a:ln w="7620">
            <a:solidFill>
              <a:srgbClr val="FFFFFF"/>
            </a:solidFill>
            <a:prstDash val="solid"/>
          </a:ln>
        </p:spPr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87810" y="5271968"/>
            <a:ext cx="347663" cy="347663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6756440" y="5247442"/>
            <a:ext cx="1785342" cy="396835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3100"/>
              </a:lnSpc>
              <a:buNone/>
            </a:pPr>
            <a:r>
              <a:rPr lang="en-US" sz="2200" b="1" dirty="0">
                <a:solidFill>
                  <a:srgbClr val="15213F"/>
                </a:solidFill>
                <a:latin typeface="Roboto Bold" pitchFamily="34" charset="0"/>
                <a:ea typeface="Roboto Bold" pitchFamily="34" charset="-122"/>
                <a:cs typeface="Roboto Bold" pitchFamily="34" charset="-120"/>
              </a:rPr>
              <a:t>작성자: 건우 이</a:t>
            </a:r>
            <a:endParaRPr lang="en-US" sz="2200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146113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Node.js의 핵심 개념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6280190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6465213" y="2850237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6" name="Text 3"/>
          <p:cNvSpPr/>
          <p:nvPr/>
        </p:nvSpPr>
        <p:spPr>
          <a:xfrm>
            <a:off x="7017306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비동기 처리</a:t>
            </a:r>
            <a:endParaRPr lang="en-US" sz="2200" dirty="0"/>
          </a:p>
        </p:txBody>
      </p:sp>
      <p:sp>
        <p:nvSpPr>
          <p:cNvPr id="7" name="Text 4"/>
          <p:cNvSpPr/>
          <p:nvPr/>
        </p:nvSpPr>
        <p:spPr>
          <a:xfrm>
            <a:off x="7017306" y="3255645"/>
            <a:ext cx="2927747" cy="108870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이벤트 기반의 비동기 I/O 모델을 사용하여 높은 처리량과 효율성을 제공합니다.</a:t>
            </a:r>
            <a:endParaRPr lang="en-US" sz="1750" dirty="0"/>
          </a:p>
        </p:txBody>
      </p:sp>
      <p:sp>
        <p:nvSpPr>
          <p:cNvPr id="8" name="Shape 5"/>
          <p:cNvSpPr/>
          <p:nvPr/>
        </p:nvSpPr>
        <p:spPr>
          <a:xfrm>
            <a:off x="10171867" y="2765227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9" name="Text 6"/>
          <p:cNvSpPr/>
          <p:nvPr/>
        </p:nvSpPr>
        <p:spPr>
          <a:xfrm>
            <a:off x="10333077" y="2850237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0" name="Text 7"/>
          <p:cNvSpPr/>
          <p:nvPr/>
        </p:nvSpPr>
        <p:spPr>
          <a:xfrm>
            <a:off x="10908983" y="2765227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단일 스레드</a:t>
            </a:r>
            <a:endParaRPr lang="en-US" sz="2200" dirty="0"/>
          </a:p>
        </p:txBody>
      </p:sp>
      <p:sp>
        <p:nvSpPr>
          <p:cNvPr id="11" name="Text 8"/>
          <p:cNvSpPr/>
          <p:nvPr/>
        </p:nvSpPr>
        <p:spPr>
          <a:xfrm>
            <a:off x="10908983" y="3255645"/>
            <a:ext cx="2927747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단일 스레드 이벤트 루프를 통해 동시성을 관리하며, 복잡한 병렬 프로그래밍 없이도 확장성 있는 애플리케이션을 만들 수 있습니다.</a:t>
            </a:r>
            <a:endParaRPr lang="en-US" sz="1750" dirty="0"/>
          </a:p>
        </p:txBody>
      </p:sp>
      <p:sp>
        <p:nvSpPr>
          <p:cNvPr id="12" name="Shape 9"/>
          <p:cNvSpPr/>
          <p:nvPr/>
        </p:nvSpPr>
        <p:spPr>
          <a:xfrm>
            <a:off x="6280190" y="5552123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3" name="Text 10"/>
          <p:cNvSpPr/>
          <p:nvPr/>
        </p:nvSpPr>
        <p:spPr>
          <a:xfrm>
            <a:off x="6443424" y="5637133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4" name="Text 11"/>
          <p:cNvSpPr/>
          <p:nvPr/>
        </p:nvSpPr>
        <p:spPr>
          <a:xfrm>
            <a:off x="7017306" y="555212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NPM 패키지 관리</a:t>
            </a:r>
            <a:endParaRPr lang="en-US" sz="2200" dirty="0"/>
          </a:p>
        </p:txBody>
      </p:sp>
      <p:sp>
        <p:nvSpPr>
          <p:cNvPr id="15" name="Text 12"/>
          <p:cNvSpPr/>
          <p:nvPr/>
        </p:nvSpPr>
        <p:spPr>
          <a:xfrm>
            <a:off x="7017306" y="6042541"/>
            <a:ext cx="6819305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 생태계에는 방대한 수의 오픈 소스 라이브러리와 프레임워크가 있어 개발 속도를 높일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3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737" y="592931"/>
            <a:ext cx="5391150" cy="673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Node.js의 주요 특징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1832729"/>
            <a:ext cx="4022407" cy="4022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737" y="6097667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이벤트 기반 프로그래밍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54737" y="6650236"/>
            <a:ext cx="4022407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이벤트 드리븐 모델을 사용하여 동기적 작업을 처리합니다. 이를 통해 높은 동시성과 확장성을 제공합니다.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783" y="1832729"/>
            <a:ext cx="4022407" cy="4022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10783" y="6097667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비동기 실행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5310783" y="6650236"/>
            <a:ext cx="4022407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CPU 집약적인 작업을 블로킹하지 않고 비동기적으로 처리할 수 있어 병목 현상을 줄일 수 있습니다.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6828" y="1832729"/>
            <a:ext cx="4022407" cy="4022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66828" y="6097667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단일 스레드 아키텍처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9866828" y="6650236"/>
            <a:ext cx="4022407" cy="1034772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싱글 스레드 이벤트 루프를 사용하여 효율적인 리소스 관리와 확장성을 제공합니다.</a:t>
            </a:r>
            <a:endParaRPr lang="en-US" sz="1650"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1262658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Node.js의 장점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793790" y="231159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5" name="Text 2"/>
          <p:cNvSpPr/>
          <p:nvPr/>
        </p:nvSpPr>
        <p:spPr>
          <a:xfrm>
            <a:off x="1020604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빠른 개발 속도</a:t>
            </a:r>
            <a:endParaRPr lang="en-US" sz="2200" dirty="0"/>
          </a:p>
        </p:txBody>
      </p:sp>
      <p:sp>
        <p:nvSpPr>
          <p:cNvPr id="6" name="Text 3"/>
          <p:cNvSpPr/>
          <p:nvPr/>
        </p:nvSpPr>
        <p:spPr>
          <a:xfrm>
            <a:off x="1020604" y="3028831"/>
            <a:ext cx="3211235" cy="1814513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JavaScript 언어를 사용하여 개발자의 생산성을 높일 수 있으며, NPM 패키지 생태계를 통해 다양한 기능을 손쉽게 추가할 수 있습니다.</a:t>
            </a:r>
            <a:endParaRPr lang="en-US" sz="1750" dirty="0"/>
          </a:p>
        </p:txBody>
      </p:sp>
      <p:sp>
        <p:nvSpPr>
          <p:cNvPr id="7" name="Shape 4"/>
          <p:cNvSpPr/>
          <p:nvPr/>
        </p:nvSpPr>
        <p:spPr>
          <a:xfrm>
            <a:off x="4685467" y="2311598"/>
            <a:ext cx="3664863" cy="2758559"/>
          </a:xfrm>
          <a:prstGeom prst="roundRect">
            <a:avLst>
              <a:gd name="adj" fmla="val 1233"/>
            </a:avLst>
          </a:prstGeom>
          <a:solidFill>
            <a:srgbClr val="E9ECF2"/>
          </a:solidFill>
          <a:ln/>
        </p:spPr>
      </p:sp>
      <p:sp>
        <p:nvSpPr>
          <p:cNvPr id="8" name="Text 5"/>
          <p:cNvSpPr/>
          <p:nvPr/>
        </p:nvSpPr>
        <p:spPr>
          <a:xfrm>
            <a:off x="4912281" y="253841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높은 확장성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4912281" y="3028831"/>
            <a:ext cx="3211235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Node.js의 비동기 처리와 단일 스레드 아키텍처는 서버 부하가 증가하더라도 안정적으로 확장할 수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793790" y="5296972"/>
            <a:ext cx="7556421" cy="1669852"/>
          </a:xfrm>
          <a:prstGeom prst="roundRect">
            <a:avLst>
              <a:gd name="adj" fmla="val 2038"/>
            </a:avLst>
          </a:prstGeom>
          <a:solidFill>
            <a:srgbClr val="E9ECF2"/>
          </a:solidFill>
          <a:ln/>
        </p:spPr>
      </p:sp>
      <p:sp>
        <p:nvSpPr>
          <p:cNvPr id="11" name="Text 8"/>
          <p:cNvSpPr/>
          <p:nvPr/>
        </p:nvSpPr>
        <p:spPr>
          <a:xfrm>
            <a:off x="1020604" y="5523786"/>
            <a:ext cx="3008590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실시간 애플리케이션 구현</a:t>
            </a:r>
            <a:endParaRPr lang="en-US" sz="2200" dirty="0"/>
          </a:p>
        </p:txBody>
      </p:sp>
      <p:sp>
        <p:nvSpPr>
          <p:cNvPr id="12" name="Text 9"/>
          <p:cNvSpPr/>
          <p:nvPr/>
        </p:nvSpPr>
        <p:spPr>
          <a:xfrm>
            <a:off x="1020604" y="6014204"/>
            <a:ext cx="7102793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WebSocket, Server-Sent Events와 같은 실시간 통신 기술을 쉽게 구현할 수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5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 0"/>
          <p:cNvSpPr/>
          <p:nvPr/>
        </p:nvSpPr>
        <p:spPr>
          <a:xfrm>
            <a:off x="754737" y="644128"/>
            <a:ext cx="5391150" cy="67389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300"/>
              </a:lnSpc>
              <a:buNone/>
            </a:pPr>
            <a:r>
              <a:rPr lang="en-US" sz="42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Node.js의 한계점</a:t>
            </a:r>
            <a:endParaRPr lang="en-US" sz="4200" dirty="0"/>
          </a:p>
        </p:txBody>
      </p:sp>
      <p:pic>
        <p:nvPicPr>
          <p:cNvPr id="3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754737" y="1883926"/>
            <a:ext cx="4022407" cy="4022408"/>
          </a:xfrm>
          <a:prstGeom prst="rect">
            <a:avLst/>
          </a:prstGeom>
        </p:spPr>
      </p:pic>
      <p:sp>
        <p:nvSpPr>
          <p:cNvPr id="4" name="Text 1"/>
          <p:cNvSpPr/>
          <p:nvPr/>
        </p:nvSpPr>
        <p:spPr>
          <a:xfrm>
            <a:off x="754737" y="6148864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CPU 집약적 작업</a:t>
            </a:r>
            <a:endParaRPr lang="en-US" sz="2100" dirty="0"/>
          </a:p>
        </p:txBody>
      </p:sp>
      <p:sp>
        <p:nvSpPr>
          <p:cNvPr id="5" name="Text 2"/>
          <p:cNvSpPr/>
          <p:nvPr/>
        </p:nvSpPr>
        <p:spPr>
          <a:xfrm>
            <a:off x="754737" y="6701433"/>
            <a:ext cx="4022407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단일 스레드 아키텍처로 인해 CPU 집약적인 작업에 적합하지 않을 수 있습니다.</a:t>
            </a:r>
            <a:endParaRPr lang="en-US" sz="1650" dirty="0"/>
          </a:p>
        </p:txBody>
      </p:sp>
      <p:pic>
        <p:nvPicPr>
          <p:cNvPr id="6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10783" y="1883926"/>
            <a:ext cx="4022407" cy="4022408"/>
          </a:xfrm>
          <a:prstGeom prst="rect">
            <a:avLst/>
          </a:prstGeom>
        </p:spPr>
      </p:pic>
      <p:sp>
        <p:nvSpPr>
          <p:cNvPr id="7" name="Text 3"/>
          <p:cNvSpPr/>
          <p:nvPr/>
        </p:nvSpPr>
        <p:spPr>
          <a:xfrm>
            <a:off x="5310783" y="6148864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모듈 품질 관리</a:t>
            </a:r>
            <a:endParaRPr lang="en-US" sz="2100" dirty="0"/>
          </a:p>
        </p:txBody>
      </p:sp>
      <p:sp>
        <p:nvSpPr>
          <p:cNvPr id="8" name="Text 4"/>
          <p:cNvSpPr/>
          <p:nvPr/>
        </p:nvSpPr>
        <p:spPr>
          <a:xfrm>
            <a:off x="5310783" y="6701433"/>
            <a:ext cx="4022407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NPM 패키지 생태계가 방대하여 종속성 관리와 취약점 관리에 어려움이 있을 수 있습니다.</a:t>
            </a:r>
            <a:endParaRPr lang="en-US" sz="1650" dirty="0"/>
          </a:p>
        </p:txBody>
      </p:sp>
      <p:pic>
        <p:nvPicPr>
          <p:cNvPr id="9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866828" y="1883926"/>
            <a:ext cx="4022407" cy="4022408"/>
          </a:xfrm>
          <a:prstGeom prst="rect">
            <a:avLst/>
          </a:prstGeom>
        </p:spPr>
      </p:pic>
      <p:sp>
        <p:nvSpPr>
          <p:cNvPr id="10" name="Text 5"/>
          <p:cNvSpPr/>
          <p:nvPr/>
        </p:nvSpPr>
        <p:spPr>
          <a:xfrm>
            <a:off x="9866828" y="6148864"/>
            <a:ext cx="2695575" cy="336947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2650"/>
              </a:lnSpc>
              <a:buNone/>
            </a:pPr>
            <a:r>
              <a:rPr lang="en-US" sz="210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에러 처리</a:t>
            </a:r>
            <a:endParaRPr lang="en-US" sz="2100" dirty="0"/>
          </a:p>
        </p:txBody>
      </p:sp>
      <p:sp>
        <p:nvSpPr>
          <p:cNvPr id="11" name="Text 6"/>
          <p:cNvSpPr/>
          <p:nvPr/>
        </p:nvSpPr>
        <p:spPr>
          <a:xfrm>
            <a:off x="9866828" y="6701433"/>
            <a:ext cx="4022407" cy="68984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700"/>
              </a:lnSpc>
              <a:buNone/>
            </a:pPr>
            <a:r>
              <a:rPr lang="en-US" sz="16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동기식 코드와 달리 비동기 코드의 에러 처리가 복잡할 수 있습니다.</a:t>
            </a:r>
            <a:endParaRPr lang="en-US" sz="1650" dirty="0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6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74370" y="684609"/>
            <a:ext cx="5121593" cy="60209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4700"/>
              </a:lnSpc>
              <a:buNone/>
            </a:pPr>
            <a:r>
              <a:rPr lang="en-US" sz="37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Node.js의 주요 활용 사례</a:t>
            </a:r>
            <a:endParaRPr lang="en-US" sz="3750" dirty="0"/>
          </a:p>
        </p:txBody>
      </p:sp>
      <p:pic>
        <p:nvPicPr>
          <p:cNvPr id="4" name="Image 1" descr="preencoded.png">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4370" y="1575673"/>
            <a:ext cx="481608" cy="481608"/>
          </a:xfrm>
          <a:prstGeom prst="rect">
            <a:avLst/>
          </a:prstGeom>
        </p:spPr>
      </p:pic>
      <p:sp>
        <p:nvSpPr>
          <p:cNvPr id="5" name="Text 1"/>
          <p:cNvSpPr/>
          <p:nvPr/>
        </p:nvSpPr>
        <p:spPr>
          <a:xfrm>
            <a:off x="674370" y="2249924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웹 서버</a:t>
            </a:r>
            <a:endParaRPr lang="en-US" sz="1850" dirty="0"/>
          </a:p>
        </p:txBody>
      </p:sp>
      <p:sp>
        <p:nvSpPr>
          <p:cNvPr id="6" name="Text 2"/>
          <p:cNvSpPr/>
          <p:nvPr/>
        </p:nvSpPr>
        <p:spPr>
          <a:xfrm>
            <a:off x="674370" y="2666524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Express.js와 같은 프레임워크를 활용하여 경량의 확장성 있는 웹 서버를 구축할 수 있습니다.</a:t>
            </a:r>
            <a:endParaRPr lang="en-US" sz="1500" dirty="0"/>
          </a:p>
        </p:txBody>
      </p:sp>
      <p:pic>
        <p:nvPicPr>
          <p:cNvPr id="7" name="Image 2" descr="preencoded.png">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74370" y="3860840"/>
            <a:ext cx="481608" cy="481608"/>
          </a:xfrm>
          <a:prstGeom prst="rect">
            <a:avLst/>
          </a:prstGeom>
        </p:spPr>
      </p:pic>
      <p:sp>
        <p:nvSpPr>
          <p:cNvPr id="8" name="Text 3"/>
          <p:cNvSpPr/>
          <p:nvPr/>
        </p:nvSpPr>
        <p:spPr>
          <a:xfrm>
            <a:off x="674370" y="4535091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RESTful API</a:t>
            </a:r>
            <a:endParaRPr lang="en-US" sz="1850" dirty="0"/>
          </a:p>
        </p:txBody>
      </p:sp>
      <p:sp>
        <p:nvSpPr>
          <p:cNvPr id="9" name="Text 4"/>
          <p:cNvSpPr/>
          <p:nvPr/>
        </p:nvSpPr>
        <p:spPr>
          <a:xfrm>
            <a:off x="674370" y="4951690"/>
            <a:ext cx="7795260" cy="308134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클라이언트-서버 아키텍처에 적합하여 안정적인 API 서비스를 제공할 수 있습니다.</a:t>
            </a:r>
            <a:endParaRPr lang="en-US" sz="1500" dirty="0"/>
          </a:p>
        </p:txBody>
      </p:sp>
      <p:pic>
        <p:nvPicPr>
          <p:cNvPr id="10" name="Image 3" descr="preencoded.png">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4370" y="5837873"/>
            <a:ext cx="481608" cy="481608"/>
          </a:xfrm>
          <a:prstGeom prst="rect">
            <a:avLst/>
          </a:prstGeom>
        </p:spPr>
      </p:pic>
      <p:sp>
        <p:nvSpPr>
          <p:cNvPr id="11" name="Text 5"/>
          <p:cNvSpPr/>
          <p:nvPr/>
        </p:nvSpPr>
        <p:spPr>
          <a:xfrm>
            <a:off x="674370" y="6512123"/>
            <a:ext cx="2408515" cy="30099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350"/>
              </a:lnSpc>
              <a:buNone/>
            </a:pPr>
            <a:r>
              <a:rPr lang="en-US" sz="18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실시간 애플리케이션</a:t>
            </a:r>
            <a:endParaRPr lang="en-US" sz="1850" dirty="0"/>
          </a:p>
        </p:txBody>
      </p:sp>
      <p:sp>
        <p:nvSpPr>
          <p:cNvPr id="12" name="Text 6"/>
          <p:cNvSpPr/>
          <p:nvPr/>
        </p:nvSpPr>
        <p:spPr>
          <a:xfrm>
            <a:off x="674370" y="6928723"/>
            <a:ext cx="7795260" cy="616268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400"/>
              </a:lnSpc>
              <a:buNone/>
            </a:pPr>
            <a:r>
              <a:rPr lang="en-US" sz="150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Node.js의 이벤트 기반 비동기 모델은 WebSocket, 실시간 채팅, IoT 등의 실시간 애플리케이션 개발에 적합합니다.</a:t>
            </a:r>
            <a:endParaRPr lang="en-US" sz="1500" dirty="0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7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914400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793790" y="858679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Node.js 생태계와 미래</a:t>
            </a:r>
            <a:endParaRPr lang="en-US" sz="4450" dirty="0"/>
          </a:p>
        </p:txBody>
      </p:sp>
      <p:sp>
        <p:nvSpPr>
          <p:cNvPr id="4" name="Shape 1"/>
          <p:cNvSpPr/>
          <p:nvPr/>
        </p:nvSpPr>
        <p:spPr>
          <a:xfrm>
            <a:off x="1118711" y="1907619"/>
            <a:ext cx="30480" cy="5463183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5" name="Shape 2"/>
          <p:cNvSpPr/>
          <p:nvPr/>
        </p:nvSpPr>
        <p:spPr>
          <a:xfrm>
            <a:off x="1358622" y="2402681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6" name="Shape 3"/>
          <p:cNvSpPr/>
          <p:nvPr/>
        </p:nvSpPr>
        <p:spPr>
          <a:xfrm>
            <a:off x="878800" y="2162770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7" name="Text 4"/>
          <p:cNvSpPr/>
          <p:nvPr/>
        </p:nvSpPr>
        <p:spPr>
          <a:xfrm>
            <a:off x="1063823" y="2247781"/>
            <a:ext cx="140256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1</a:t>
            </a:r>
            <a:endParaRPr lang="en-US" sz="2650" dirty="0"/>
          </a:p>
        </p:txBody>
      </p:sp>
      <p:sp>
        <p:nvSpPr>
          <p:cNvPr id="8" name="Text 5"/>
          <p:cNvSpPr/>
          <p:nvPr/>
        </p:nvSpPr>
        <p:spPr>
          <a:xfrm>
            <a:off x="2381488" y="2134433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지속적인 발전</a:t>
            </a:r>
            <a:endParaRPr lang="en-US" sz="2200" dirty="0"/>
          </a:p>
        </p:txBody>
      </p:sp>
      <p:sp>
        <p:nvSpPr>
          <p:cNvPr id="9" name="Text 6"/>
          <p:cNvSpPr/>
          <p:nvPr/>
        </p:nvSpPr>
        <p:spPr>
          <a:xfrm>
            <a:off x="2381488" y="2624852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 커뮤니티와 개발자들의 끊임없는 노력으로 새로운 기능과 도구가 지속적으로 추가되고 있습니다.</a:t>
            </a:r>
            <a:endParaRPr lang="en-US" sz="1750" dirty="0"/>
          </a:p>
        </p:txBody>
      </p:sp>
      <p:sp>
        <p:nvSpPr>
          <p:cNvPr id="10" name="Shape 7"/>
          <p:cNvSpPr/>
          <p:nvPr/>
        </p:nvSpPr>
        <p:spPr>
          <a:xfrm>
            <a:off x="1358622" y="4299347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11" name="Shape 8"/>
          <p:cNvSpPr/>
          <p:nvPr/>
        </p:nvSpPr>
        <p:spPr>
          <a:xfrm>
            <a:off x="878800" y="4059436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2" name="Text 9"/>
          <p:cNvSpPr/>
          <p:nvPr/>
        </p:nvSpPr>
        <p:spPr>
          <a:xfrm>
            <a:off x="1040011" y="4144447"/>
            <a:ext cx="187881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2</a:t>
            </a:r>
            <a:endParaRPr lang="en-US" sz="2650" dirty="0"/>
          </a:p>
        </p:txBody>
      </p:sp>
      <p:sp>
        <p:nvSpPr>
          <p:cNvPr id="13" name="Text 10"/>
          <p:cNvSpPr/>
          <p:nvPr/>
        </p:nvSpPr>
        <p:spPr>
          <a:xfrm>
            <a:off x="2381488" y="4031099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생태계 확장</a:t>
            </a:r>
            <a:endParaRPr lang="en-US" sz="2200" dirty="0"/>
          </a:p>
        </p:txBody>
      </p:sp>
      <p:sp>
        <p:nvSpPr>
          <p:cNvPr id="14" name="Text 11"/>
          <p:cNvSpPr/>
          <p:nvPr/>
        </p:nvSpPr>
        <p:spPr>
          <a:xfrm>
            <a:off x="2381488" y="4521517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마이크로서비스, 모바일 앱, IoT 등 다양한 분야에서 활용 범위가 점점 더 넓어지고 있습니다.</a:t>
            </a:r>
            <a:endParaRPr lang="en-US" sz="1750" dirty="0"/>
          </a:p>
        </p:txBody>
      </p:sp>
      <p:sp>
        <p:nvSpPr>
          <p:cNvPr id="15" name="Shape 12"/>
          <p:cNvSpPr/>
          <p:nvPr/>
        </p:nvSpPr>
        <p:spPr>
          <a:xfrm>
            <a:off x="1358622" y="6196013"/>
            <a:ext cx="793790" cy="30480"/>
          </a:xfrm>
          <a:prstGeom prst="roundRect">
            <a:avLst>
              <a:gd name="adj" fmla="val 111628"/>
            </a:avLst>
          </a:prstGeom>
          <a:solidFill>
            <a:srgbClr val="CFD2D8"/>
          </a:solidFill>
          <a:ln/>
        </p:spPr>
      </p:sp>
      <p:sp>
        <p:nvSpPr>
          <p:cNvPr id="16" name="Shape 13"/>
          <p:cNvSpPr/>
          <p:nvPr/>
        </p:nvSpPr>
        <p:spPr>
          <a:xfrm>
            <a:off x="878800" y="5956102"/>
            <a:ext cx="510302" cy="510302"/>
          </a:xfrm>
          <a:prstGeom prst="roundRect">
            <a:avLst>
              <a:gd name="adj" fmla="val 6667"/>
            </a:avLst>
          </a:prstGeom>
          <a:solidFill>
            <a:srgbClr val="E9ECF2"/>
          </a:solidFill>
          <a:ln/>
        </p:spPr>
      </p:sp>
      <p:sp>
        <p:nvSpPr>
          <p:cNvPr id="17" name="Text 14"/>
          <p:cNvSpPr/>
          <p:nvPr/>
        </p:nvSpPr>
        <p:spPr>
          <a:xfrm>
            <a:off x="1042035" y="6041112"/>
            <a:ext cx="183713" cy="340281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ctr" indent="0" marL="0">
              <a:lnSpc>
                <a:spcPts val="2650"/>
              </a:lnSpc>
              <a:buNone/>
            </a:pPr>
            <a:r>
              <a:rPr lang="en-US" sz="265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3</a:t>
            </a:r>
            <a:endParaRPr lang="en-US" sz="2650" dirty="0"/>
          </a:p>
        </p:txBody>
      </p:sp>
      <p:sp>
        <p:nvSpPr>
          <p:cNvPr id="18" name="Text 15"/>
          <p:cNvSpPr/>
          <p:nvPr/>
        </p:nvSpPr>
        <p:spPr>
          <a:xfrm>
            <a:off x="2381488" y="5927765"/>
            <a:ext cx="2835235" cy="354330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algn="l" indent="0" marL="0">
              <a:lnSpc>
                <a:spcPts val="2750"/>
              </a:lnSpc>
              <a:buNone/>
            </a:pPr>
            <a:r>
              <a:rPr lang="en-US" sz="2200" dirty="0">
                <a:solidFill>
                  <a:srgbClr val="15213F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기술 혁신</a:t>
            </a:r>
            <a:endParaRPr lang="en-US" sz="2200" dirty="0"/>
          </a:p>
        </p:txBody>
      </p:sp>
      <p:sp>
        <p:nvSpPr>
          <p:cNvPr id="19" name="Text 16"/>
          <p:cNvSpPr/>
          <p:nvPr/>
        </p:nvSpPr>
        <p:spPr>
          <a:xfrm>
            <a:off x="2381488" y="6418183"/>
            <a:ext cx="5968722" cy="725805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algn="l"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WebAssembly, Deno 등 새로운 기술이 등장하며 Node.js의 발전을 이끌고 있습니다.</a:t>
            </a:r>
            <a:endParaRPr lang="en-US" sz="175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 name="Slide 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0" descr="preencoded.png">    </p:cNvPr>
          <p:cNvPicPr>
            <a:picLocks noChangeAspect="1"/>
          </p:cNvPicPr>
          <p:nvPr/>
        </p:nvPicPr>
        <p:blipFill>
          <a:blip r:embed="rId1"/>
          <a:stretch>
            <a:fillRect/>
          </a:stretch>
        </p:blipFill>
        <p:spPr>
          <a:xfrm>
            <a:off x="0" y="0"/>
            <a:ext cx="5486400" cy="8229600"/>
          </a:xfrm>
          <a:prstGeom prst="rect">
            <a:avLst/>
          </a:prstGeom>
        </p:spPr>
      </p:pic>
      <p:sp>
        <p:nvSpPr>
          <p:cNvPr id="3" name="Text 0"/>
          <p:cNvSpPr/>
          <p:nvPr/>
        </p:nvSpPr>
        <p:spPr>
          <a:xfrm>
            <a:off x="6280190" y="2864525"/>
            <a:ext cx="5670590" cy="708779"/>
          </a:xfrm>
          <a:prstGeom prst="rect">
            <a:avLst/>
          </a:prstGeom>
          <a:noFill/>
          <a:ln/>
        </p:spPr>
        <p:txBody>
          <a:bodyPr wrap="none" lIns="0" tIns="0" rIns="0" bIns="0" rtlCol="0" anchor="t"/>
          <a:lstStyle/>
          <a:p>
            <a:pPr indent="0" marL="0">
              <a:lnSpc>
                <a:spcPts val="5550"/>
              </a:lnSpc>
              <a:buNone/>
            </a:pPr>
            <a:r>
              <a:rPr lang="en-US" sz="4450" dirty="0">
                <a:solidFill>
                  <a:srgbClr val="3257B8"/>
                </a:solidFill>
                <a:latin typeface="Roboto Slab" pitchFamily="34" charset="0"/>
                <a:ea typeface="Roboto Slab" pitchFamily="34" charset="-122"/>
                <a:cs typeface="Roboto Slab" pitchFamily="34" charset="-120"/>
              </a:rPr>
              <a:t>요약 및 결론</a:t>
            </a:r>
            <a:endParaRPr lang="en-US" sz="4450" dirty="0"/>
          </a:p>
        </p:txBody>
      </p:sp>
      <p:sp>
        <p:nvSpPr>
          <p:cNvPr id="4" name="Text 1"/>
          <p:cNvSpPr/>
          <p:nvPr/>
        </p:nvSpPr>
        <p:spPr>
          <a:xfrm>
            <a:off x="6280190" y="3913465"/>
            <a:ext cx="7556421" cy="1451610"/>
          </a:xfrm>
          <a:prstGeom prst="rect">
            <a:avLst/>
          </a:prstGeom>
          <a:noFill/>
          <a:ln/>
        </p:spPr>
        <p:txBody>
          <a:bodyPr wrap="square" lIns="0" tIns="0" rIns="0" bIns="0" rtlCol="0" anchor="t"/>
          <a:lstStyle/>
          <a:p>
            <a:pPr indent="0" marL="0">
              <a:lnSpc>
                <a:spcPts val="2850"/>
              </a:lnSpc>
              <a:buNone/>
            </a:pPr>
            <a:r>
              <a:rPr lang="en-US" sz="1750" dirty="0">
                <a:solidFill>
                  <a:srgbClr val="15213F"/>
                </a:solidFill>
                <a:latin typeface="Roboto" pitchFamily="34" charset="0"/>
                <a:ea typeface="Roboto" pitchFamily="34" charset="-122"/>
                <a:cs typeface="Roboto" pitchFamily="34" charset="-120"/>
              </a:rPr>
              <a:t>Node.js는 JavaScript 기반의 강력한 런타임 환경으로, 비동기 처리와 단일 스레드 설계를 통해 확장성 높은 서버 애플리케이션 개발을 가능하게 합니다. 웹 서버, API, 실시간 애플리케이션 등 다양한 분야에서 활용되고 있으며, 지속적인 기술 혁신과 생태계 확장으로 미래가 유망합니다.</a:t>
            </a:r>
            <a:endParaRPr lang="en-US" sz="1750" dirty="0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0</Words>
  <Application>Microsoft Office PowerPoint</Application>
  <PresentationFormat>On-screen Show (16:9)</PresentationFormat>
  <Paragraphs>0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1" baseType="lpstr">
      <vt:lpstr>Arial</vt:lpstr>
      <vt:lpstr>Calibri</vt:lpstr>
      <vt:lpstr>Office Theme</vt:lpstr>
      <vt:lpstr>Slide 1</vt:lpstr>
      <vt:lpstr>Slide 2</vt:lpstr>
      <vt:lpstr>Slide 3</vt:lpstr>
      <vt:lpstr>Slide 4</vt:lpstr>
      <vt:lpstr>Slide 5</vt:lpstr>
      <vt:lpstr>Slide 6</vt:lpstr>
      <vt:lpstr>Slide 7</vt:lpstr>
      <vt:lpstr>Slide 8</vt:lpstr>
    </vt:vector>
  </TitlesOfParts>
  <Company>PptxGenJS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PptxGenJS Presentation</dc:title>
  <dc:subject>PptxGenJS Presentation</dc:subject>
  <dc:creator>PptxGenJS</dc:creator>
  <cp:lastModifiedBy>PptxGenJS</cp:lastModifiedBy>
  <cp:revision>1</cp:revision>
  <dcterms:created xsi:type="dcterms:W3CDTF">2024-11-04T12:07:53Z</dcterms:created>
  <dcterms:modified xsi:type="dcterms:W3CDTF">2024-11-04T12:07:53Z</dcterms:modified>
</cp:coreProperties>
</file>